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308" r:id="rId3"/>
    <p:sldId id="318" r:id="rId4"/>
    <p:sldId id="317" r:id="rId5"/>
    <p:sldId id="257" r:id="rId6"/>
    <p:sldId id="258" r:id="rId7"/>
    <p:sldId id="259" r:id="rId8"/>
    <p:sldId id="260" r:id="rId9"/>
    <p:sldId id="262" r:id="rId10"/>
    <p:sldId id="261" r:id="rId11"/>
    <p:sldId id="263" r:id="rId12"/>
    <p:sldId id="264" r:id="rId13"/>
    <p:sldId id="265" r:id="rId14"/>
    <p:sldId id="266" r:id="rId15"/>
    <p:sldId id="267" r:id="rId16"/>
    <p:sldId id="269" r:id="rId17"/>
    <p:sldId id="270" r:id="rId18"/>
    <p:sldId id="271" r:id="rId19"/>
    <p:sldId id="272" r:id="rId20"/>
    <p:sldId id="274" r:id="rId21"/>
    <p:sldId id="273" r:id="rId22"/>
    <p:sldId id="275" r:id="rId23"/>
    <p:sldId id="276" r:id="rId24"/>
    <p:sldId id="277" r:id="rId25"/>
    <p:sldId id="278" r:id="rId26"/>
    <p:sldId id="279" r:id="rId27"/>
    <p:sldId id="280" r:id="rId28"/>
    <p:sldId id="287" r:id="rId29"/>
    <p:sldId id="285" r:id="rId30"/>
    <p:sldId id="288" r:id="rId31"/>
    <p:sldId id="289" r:id="rId32"/>
    <p:sldId id="290" r:id="rId33"/>
    <p:sldId id="291" r:id="rId34"/>
    <p:sldId id="292" r:id="rId35"/>
    <p:sldId id="293" r:id="rId36"/>
    <p:sldId id="294" r:id="rId37"/>
    <p:sldId id="295" r:id="rId38"/>
    <p:sldId id="286" r:id="rId39"/>
    <p:sldId id="282" r:id="rId40"/>
    <p:sldId id="309" r:id="rId41"/>
    <p:sldId id="314" r:id="rId42"/>
    <p:sldId id="297" r:id="rId43"/>
    <p:sldId id="300" r:id="rId44"/>
    <p:sldId id="298" r:id="rId45"/>
    <p:sldId id="299" r:id="rId46"/>
    <p:sldId id="313" r:id="rId47"/>
    <p:sldId id="323" r:id="rId48"/>
    <p:sldId id="305" r:id="rId49"/>
    <p:sldId id="306" r:id="rId50"/>
    <p:sldId id="296" r:id="rId51"/>
    <p:sldId id="283" r:id="rId52"/>
    <p:sldId id="302" r:id="rId53"/>
    <p:sldId id="319" r:id="rId54"/>
    <p:sldId id="320" r:id="rId55"/>
    <p:sldId id="303" r:id="rId56"/>
    <p:sldId id="304" r:id="rId57"/>
    <p:sldId id="301" r:id="rId58"/>
    <p:sldId id="316" r:id="rId59"/>
    <p:sldId id="312" r:id="rId6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D15C5"/>
    <a:srgbClr val="941651"/>
    <a:srgbClr val="000000"/>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114"/>
    <p:restoredTop sz="66085"/>
  </p:normalViewPr>
  <p:slideViewPr>
    <p:cSldViewPr snapToGrid="0">
      <p:cViewPr varScale="1">
        <p:scale>
          <a:sx n="87" d="100"/>
          <a:sy n="87" d="100"/>
        </p:scale>
        <p:origin x="2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28/08/2024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26712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two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In the survey, I saw that one of you has not gotten a </a:t>
            </a:r>
            <a:r>
              <a:rPr lang="en-GB" dirty="0" err="1"/>
              <a:t>Github</a:t>
            </a:r>
            <a:r>
              <a:rPr lang="en-GB" dirty="0"/>
              <a:t> account. Now is the time to get one</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so that I can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First, let's check out how our file looks when rendered.</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2953724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master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we’ve discussed before, you shouldn't rewrite history when the commits have been published. That's because someone else may have already synchronized that repo with those contents. </a:t>
            </a:r>
          </a:p>
          <a:p>
            <a:pPr marL="171450" indent="-171450">
              <a:buFont typeface="Arial" panose="020B0604020202020204" pitchFamily="34" charset="0"/>
              <a:buChar char="•"/>
            </a:pPr>
            <a:r>
              <a:rPr lang="en-GB" dirty="0"/>
              <a:t>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34774889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the slides,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olidFill>
                  <a:srgbClr val="C00000"/>
                </a:solidFill>
              </a:rPr>
              <a:t>git commit --amend (reverting committed changes)</a:t>
            </a:r>
            <a:endParaRPr lang="en-GB" b="0" i="0" dirty="0">
              <a:solidFill>
                <a:srgbClr val="333333"/>
              </a:solidFill>
              <a:effectLst/>
              <a:latin typeface="OpenSans"/>
            </a:endParaRP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a:p>
            <a:pPr marL="171450" indent="-171450" algn="l">
              <a:buFont typeface="Arial" panose="020B0604020202020204" pitchFamily="34" charset="0"/>
              <a:buChar char="•"/>
            </a:pPr>
            <a:endParaRPr lang="en-GB" b="0" i="0" dirty="0">
              <a:solidFill>
                <a:srgbClr val="333333"/>
              </a:solidFill>
              <a:effectLst/>
              <a:latin typeface="OpenSans"/>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52</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55</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56</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57</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58</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59</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imagine we had two copies of some code, and you wanted to see what the difference was between them. How would we do it? You could open both files in the editor side by side, look at one then look at the other to spot the differences, but that's super error-prone. We're human and by comparing with our eyes we are bound to miss some differences. </a:t>
            </a:r>
          </a:p>
          <a:p>
            <a:pPr marL="228600" indent="-228600">
              <a:buFont typeface="+mj-lt"/>
              <a:buAutoNum type="arabicPeriod"/>
            </a:pPr>
            <a:r>
              <a:rPr lang="en-GB" dirty="0"/>
              <a:t>Fortunately, there's a better way. You can use some nifty tools that will do this automatically.</a:t>
            </a:r>
            <a:r>
              <a:rPr lang="en-BE" dirty="0"/>
              <a:t> diff – helps us locate what has the differences between two files. This is called diffing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3379762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3984970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4.png"/><Relationship Id="rId4" Type="http://schemas.openxmlformats.org/officeDocument/2006/relationships/image" Target="../media/image19.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5.pn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5.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3.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3.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hyperlink" Target="https://git-scm.com/book/en/v2/Git-Basics-Viewing-the-Commit-History" TargetMode="External"/><Relationship Id="rId3" Type="http://schemas.openxmlformats.org/officeDocument/2006/relationships/hyperlink" Target="https://git-scm.com/book/en/v2/Git-Branching-Basic-Branching-and-Merging" TargetMode="External"/><Relationship Id="rId7" Type="http://schemas.openxmlformats.org/officeDocument/2006/relationships/hyperlink" Target="https://git-scm.com/docs/git-merge" TargetMode="External"/><Relationship Id="rId2" Type="http://schemas.openxmlformats.org/officeDocument/2006/relationships/hyperlink" Target="https://git-scm.com/docs/git-branch" TargetMode="External"/><Relationship Id="rId1" Type="http://schemas.openxmlformats.org/officeDocument/2006/relationships/slideLayout" Target="../slideLayouts/slideLayout2.xml"/><Relationship Id="rId6" Type="http://schemas.openxmlformats.org/officeDocument/2006/relationships/hyperlink" Target="https://git-scm.com/docs/git-checkout#Documentation/git-checkout.txt--bltnewbranchgt" TargetMode="External"/><Relationship Id="rId5" Type="http://schemas.openxmlformats.org/officeDocument/2006/relationships/hyperlink" Target="https://git-scm.com/docs/git-checkout" TargetMode="External"/><Relationship Id="rId4" Type="http://schemas.openxmlformats.org/officeDocument/2006/relationships/hyperlink" Target="https://git-scm.com/docs/git-branch#Documentation/git-branch.txt--D" TargetMode="External"/><Relationship Id="rId9" Type="http://schemas.openxmlformats.org/officeDocument/2006/relationships/hyperlink" Target="https://git-scm.com/book/en/v2/Git-Branching-Rebas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1.png"/><Relationship Id="rId7" Type="http://schemas.openxmlformats.org/officeDocument/2006/relationships/image" Target="../media/image64.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55.jpeg"/><Relationship Id="rId9" Type="http://schemas.openxmlformats.org/officeDocument/2006/relationships/image" Target="../media/image65.png"/></Relationships>
</file>

<file path=ppt/slides/_rels/slide27.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jpeg"/><Relationship Id="rId4" Type="http://schemas.openxmlformats.org/officeDocument/2006/relationships/image" Target="../media/image79.png"/><Relationship Id="rId9"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1.png"/></Relationships>
</file>

<file path=ppt/slides/_rels/slide3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4.png"/><Relationship Id="rId7" Type="http://schemas.openxmlformats.org/officeDocument/2006/relationships/image" Target="../media/image9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 Id="rId9" Type="http://schemas.openxmlformats.org/officeDocument/2006/relationships/image" Target="../media/image97.jpeg"/></Relationships>
</file>

<file path=ppt/slides/_rels/slide4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jpeg"/><Relationship Id="rId5" Type="http://schemas.openxmlformats.org/officeDocument/2006/relationships/image" Target="../media/image100.jpeg"/><Relationship Id="rId10" Type="http://schemas.openxmlformats.org/officeDocument/2006/relationships/image" Target="../media/image105.jpeg"/><Relationship Id="rId4" Type="http://schemas.openxmlformats.org/officeDocument/2006/relationships/image" Target="../media/image99.png"/><Relationship Id="rId9" Type="http://schemas.openxmlformats.org/officeDocument/2006/relationships/image" Target="../media/image104.jpeg"/></Relationships>
</file>

<file path=ppt/slides/_rels/slide4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4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7.xml.rels><?xml version="1.0" encoding="UTF-8" standalone="yes"?>
<Relationships xmlns="http://schemas.openxmlformats.org/package/2006/relationships"><Relationship Id="rId3" Type="http://schemas.openxmlformats.org/officeDocument/2006/relationships/hyperlink" Target="https://docs.google.com/document/d/1bq32N9LfLpy4ogQ7UOonJxeK8di6-GyuSPCGBUecLoE/edit" TargetMode="External"/><Relationship Id="rId2" Type="http://schemas.openxmlformats.org/officeDocument/2006/relationships/hyperlink" Target="https://docs.google.com/forms/d/e/1FAIpQLSf_kha30hCRFJQifnUtfMfXTIraUoemY5l1qUAUQ8zmeTq8Gw/viewform" TargetMode="External"/><Relationship Id="rId1" Type="http://schemas.openxmlformats.org/officeDocument/2006/relationships/slideLayout" Target="../slideLayouts/slideLayout2.xml"/><Relationship Id="rId4" Type="http://schemas.openxmlformats.org/officeDocument/2006/relationships/hyperlink" Target="https://docs.google.com/document/d/1tLiXVKfddl_lBFB0id7Wr_jb-19wDip664vMxTusj34/edit#heading=h.j97j13rw5t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17.png"/><Relationship Id="rId4" Type="http://schemas.openxmlformats.org/officeDocument/2006/relationships/image" Target="../media/image116.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8.jpe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1.png"/><Relationship Id="rId21" Type="http://schemas.openxmlformats.org/officeDocument/2006/relationships/image" Target="../media/image7.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0.png"/><Relationship Id="rId2" Type="http://schemas.openxmlformats.org/officeDocument/2006/relationships/notesSlide" Target="../notesSlides/notesSlide5.xml"/><Relationship Id="rId16" Type="http://schemas.microsoft.com/office/2007/relationships/hdphoto" Target="../media/hdphoto9.wdp"/><Relationship Id="rId20"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3.png"/><Relationship Id="rId15" Type="http://schemas.microsoft.com/office/2007/relationships/hdphoto" Target="../media/hdphoto8.wdp"/><Relationship Id="rId23" Type="http://schemas.openxmlformats.org/officeDocument/2006/relationships/image" Target="../media/image9.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2.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22.jpg"/><Relationship Id="rId3" Type="http://schemas.openxmlformats.org/officeDocument/2006/relationships/image" Target="../media/image61.png"/><Relationship Id="rId7" Type="http://schemas.openxmlformats.org/officeDocument/2006/relationships/image" Target="../media/image64.jpeg"/><Relationship Id="rId12" Type="http://schemas.openxmlformats.org/officeDocument/2006/relationships/image" Target="../media/image121.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3.jpeg"/><Relationship Id="rId11" Type="http://schemas.openxmlformats.org/officeDocument/2006/relationships/image" Target="../media/image120.png"/><Relationship Id="rId5" Type="http://schemas.openxmlformats.org/officeDocument/2006/relationships/image" Target="../media/image62.jpeg"/><Relationship Id="rId10" Type="http://schemas.openxmlformats.org/officeDocument/2006/relationships/image" Target="../media/image119.png"/><Relationship Id="rId4" Type="http://schemas.openxmlformats.org/officeDocument/2006/relationships/image" Target="../media/image55.jpeg"/><Relationship Id="rId9"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github.com/hubtype/botonic/tree/master-lts/.github/ISSUE_TEMPLATE" TargetMode="Externa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54.xml.rels><?xml version="1.0" encoding="UTF-8" standalone="yes"?>
<Relationships xmlns="http://schemas.openxmlformats.org/package/2006/relationships"><Relationship Id="rId3" Type="http://schemas.openxmlformats.org/officeDocument/2006/relationships/hyperlink" Target="https://learn.wordpress.org/tutorial/how-to-do-triage-on-github/" TargetMode="External"/><Relationship Id="rId2" Type="http://schemas.openxmlformats.org/officeDocument/2006/relationships/hyperlink" Target="https://github.com/microsoft/vscode/wiki/Issues-Triaging"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57.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61" name="Group 60">
            <a:extLst>
              <a:ext uri="{FF2B5EF4-FFF2-40B4-BE49-F238E27FC236}">
                <a16:creationId xmlns:a16="http://schemas.microsoft.com/office/drawing/2014/main" id="{F158510C-EA96-B584-B19F-BD2F28F985B3}"/>
              </a:ext>
            </a:extLst>
          </p:cNvPr>
          <p:cNvGrpSpPr/>
          <p:nvPr/>
        </p:nvGrpSpPr>
        <p:grpSpPr>
          <a:xfrm>
            <a:off x="3643092" y="2290115"/>
            <a:ext cx="1934014" cy="1490956"/>
            <a:chOff x="3643092" y="2290115"/>
            <a:chExt cx="1934014" cy="1490956"/>
          </a:xfrm>
        </p:grpSpPr>
        <p:grpSp>
          <p:nvGrpSpPr>
            <p:cNvPr id="55" name="Group 54">
              <a:extLst>
                <a:ext uri="{FF2B5EF4-FFF2-40B4-BE49-F238E27FC236}">
                  <a16:creationId xmlns:a16="http://schemas.microsoft.com/office/drawing/2014/main" id="{6BD450BF-9F09-8A39-3DA5-443F29E9CC03}"/>
                </a:ext>
              </a:extLst>
            </p:cNvPr>
            <p:cNvGrpSpPr/>
            <p:nvPr/>
          </p:nvGrpSpPr>
          <p:grpSpPr>
            <a:xfrm>
              <a:off x="4466681" y="2290115"/>
              <a:ext cx="1062156" cy="1205018"/>
              <a:chOff x="4220015" y="2563722"/>
              <a:chExt cx="1062156" cy="1205018"/>
            </a:xfrm>
          </p:grpSpPr>
          <p:grpSp>
            <p:nvGrpSpPr>
              <p:cNvPr id="50" name="Group 49">
                <a:extLst>
                  <a:ext uri="{FF2B5EF4-FFF2-40B4-BE49-F238E27FC236}">
                    <a16:creationId xmlns:a16="http://schemas.microsoft.com/office/drawing/2014/main" id="{9E8C5956-93CF-1DE0-6543-2AE0A607F11D}"/>
                  </a:ext>
                </a:extLst>
              </p:cNvPr>
              <p:cNvGrpSpPr/>
              <p:nvPr/>
            </p:nvGrpSpPr>
            <p:grpSpPr>
              <a:xfrm>
                <a:off x="4220015" y="2563722"/>
                <a:ext cx="1062156" cy="1205018"/>
                <a:chOff x="4220015" y="2563722"/>
                <a:chExt cx="1062156" cy="1205018"/>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563722"/>
                  <a:ext cx="834959" cy="83495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14839EFF-E20C-E5D9-0A08-7A65C999F549}"/>
                  </a:ext>
                </a:extLst>
              </p:cNvPr>
              <p:cNvSpPr txBox="1"/>
              <p:nvPr/>
            </p:nvSpPr>
            <p:spPr>
              <a:xfrm>
                <a:off x="4558798" y="2686146"/>
                <a:ext cx="700540" cy="276999"/>
              </a:xfrm>
              <a:prstGeom prst="rect">
                <a:avLst/>
              </a:prstGeom>
              <a:noFill/>
            </p:spPr>
            <p:txBody>
              <a:bodyPr wrap="square" rtlCol="0">
                <a:spAutoFit/>
              </a:bodyPr>
              <a:lstStyle/>
              <a:p>
                <a:r>
                  <a:rPr lang="en-US" sz="1200" dirty="0"/>
                  <a:t>changes</a:t>
                </a:r>
              </a:p>
            </p:txBody>
          </p:sp>
        </p:grpSp>
        <p:sp>
          <p:nvSpPr>
            <p:cNvPr id="60" name="Right Brace 59">
              <a:extLst>
                <a:ext uri="{FF2B5EF4-FFF2-40B4-BE49-F238E27FC236}">
                  <a16:creationId xmlns:a16="http://schemas.microsoft.com/office/drawing/2014/main" id="{EAED20F5-499A-BFD6-8043-662160D6B396}"/>
                </a:ext>
              </a:extLst>
            </p:cNvPr>
            <p:cNvSpPr/>
            <p:nvPr/>
          </p:nvSpPr>
          <p:spPr>
            <a:xfrm rot="16200000">
              <a:off x="4507704" y="2711670"/>
              <a:ext cx="204789" cy="19340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09129"/>
            <a:ext cx="3535814" cy="883565"/>
            <a:chOff x="2359571" y="4309129"/>
            <a:chExt cx="3535814" cy="883565"/>
          </a:xfrm>
        </p:grpSpPr>
        <p:sp>
          <p:nvSpPr>
            <p:cNvPr id="58" name="Left Arrow 57">
              <a:extLst>
                <a:ext uri="{FF2B5EF4-FFF2-40B4-BE49-F238E27FC236}">
                  <a16:creationId xmlns:a16="http://schemas.microsoft.com/office/drawing/2014/main" id="{64FF5EF1-BA80-7B62-82DB-15AA23616030}"/>
                </a:ext>
              </a:extLst>
            </p:cNvPr>
            <p:cNvSpPr/>
            <p:nvPr/>
          </p:nvSpPr>
          <p:spPr>
            <a:xfrm>
              <a:off x="5209585" y="4309129"/>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
        <p:nvSpPr>
          <p:cNvPr id="6" name="TextBox 5">
            <a:extLst>
              <a:ext uri="{FF2B5EF4-FFF2-40B4-BE49-F238E27FC236}">
                <a16:creationId xmlns:a16="http://schemas.microsoft.com/office/drawing/2014/main" id="{0D610DA7-8933-A136-57A5-AC55A75657A0}"/>
              </a:ext>
            </a:extLst>
          </p:cNvPr>
          <p:cNvSpPr txBox="1"/>
          <p:nvPr/>
        </p:nvSpPr>
        <p:spPr>
          <a:xfrm>
            <a:off x="3446737" y="4237413"/>
            <a:ext cx="1770674" cy="261610"/>
          </a:xfrm>
          <a:prstGeom prst="rect">
            <a:avLst/>
          </a:prstGeom>
          <a:noFill/>
        </p:spPr>
        <p:txBody>
          <a:bodyPr wrap="square" rtlCol="0">
            <a:spAutoFit/>
          </a:bodyPr>
          <a:lstStyle/>
          <a:p>
            <a:r>
              <a:rPr lang="en-US" sz="1100" dirty="0">
                <a:solidFill>
                  <a:srgbClr val="C00000"/>
                </a:solidFill>
              </a:rPr>
              <a:t>meant not to be tracked</a:t>
            </a:r>
          </a:p>
        </p:txBody>
      </p:sp>
      <p:sp>
        <p:nvSpPr>
          <p:cNvPr id="20" name="TextBox 19">
            <a:extLst>
              <a:ext uri="{FF2B5EF4-FFF2-40B4-BE49-F238E27FC236}">
                <a16:creationId xmlns:a16="http://schemas.microsoft.com/office/drawing/2014/main" id="{C1137728-C9D5-D57E-2B40-4340021036AF}"/>
              </a:ext>
            </a:extLst>
          </p:cNvPr>
          <p:cNvSpPr txBox="1"/>
          <p:nvPr/>
        </p:nvSpPr>
        <p:spPr>
          <a:xfrm>
            <a:off x="2960296" y="5018248"/>
            <a:ext cx="1188721" cy="261610"/>
          </a:xfrm>
          <a:prstGeom prst="rect">
            <a:avLst/>
          </a:prstGeom>
          <a:noFill/>
        </p:spPr>
        <p:txBody>
          <a:bodyPr wrap="square" rtlCol="0">
            <a:spAutoFit/>
          </a:bodyPr>
          <a:lstStyle/>
          <a:p>
            <a:r>
              <a:rPr lang="en-US" sz="1100" dirty="0">
                <a:solidFill>
                  <a:srgbClr val="008F00"/>
                </a:solidFill>
              </a:rPr>
              <a:t>Green-&gt;tracked</a:t>
            </a:r>
          </a:p>
        </p:txBody>
      </p:sp>
      <p:sp>
        <p:nvSpPr>
          <p:cNvPr id="21" name="TextBox 20">
            <a:extLst>
              <a:ext uri="{FF2B5EF4-FFF2-40B4-BE49-F238E27FC236}">
                <a16:creationId xmlns:a16="http://schemas.microsoft.com/office/drawing/2014/main" id="{A429B093-1C0D-89AF-6156-576C99718658}"/>
              </a:ext>
            </a:extLst>
          </p:cNvPr>
          <p:cNvSpPr txBox="1"/>
          <p:nvPr/>
        </p:nvSpPr>
        <p:spPr>
          <a:xfrm>
            <a:off x="2483920" y="6132185"/>
            <a:ext cx="1188721" cy="261610"/>
          </a:xfrm>
          <a:prstGeom prst="rect">
            <a:avLst/>
          </a:prstGeom>
          <a:noFill/>
        </p:spPr>
        <p:txBody>
          <a:bodyPr wrap="square" rtlCol="0">
            <a:spAutoFit/>
          </a:bodyPr>
          <a:lstStyle/>
          <a:p>
            <a:r>
              <a:rPr lang="en-US" sz="1100" dirty="0">
                <a:solidFill>
                  <a:srgbClr val="C00000"/>
                </a:solidFill>
              </a:rPr>
              <a:t>Red-&gt;untracked</a:t>
            </a:r>
          </a:p>
        </p:txBody>
      </p:sp>
      <p:sp>
        <p:nvSpPr>
          <p:cNvPr id="22" name="TextBox 21">
            <a:extLst>
              <a:ext uri="{FF2B5EF4-FFF2-40B4-BE49-F238E27FC236}">
                <a16:creationId xmlns:a16="http://schemas.microsoft.com/office/drawing/2014/main" id="{A1F2D1A1-9715-7D72-2C37-4041AF05FD38}"/>
              </a:ext>
            </a:extLst>
          </p:cNvPr>
          <p:cNvSpPr txBox="1"/>
          <p:nvPr/>
        </p:nvSpPr>
        <p:spPr>
          <a:xfrm>
            <a:off x="10384980" y="2187801"/>
            <a:ext cx="1770674" cy="338554"/>
          </a:xfrm>
          <a:prstGeom prst="rect">
            <a:avLst/>
          </a:prstGeom>
          <a:noFill/>
        </p:spPr>
        <p:txBody>
          <a:bodyPr wrap="square" rtlCol="0">
            <a:spAutoFit/>
          </a:bodyPr>
          <a:lstStyle/>
          <a:p>
            <a:r>
              <a:rPr lang="en-US" sz="1600" dirty="0">
                <a:solidFill>
                  <a:srgbClr val="C00000"/>
                </a:solidFill>
              </a:rPr>
              <a:t>Not to be tracked</a:t>
            </a:r>
          </a:p>
        </p:txBody>
      </p:sp>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dissolv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9"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dissolve">
                                      <p:cBhvr>
                                        <p:cTn id="57" dur="500"/>
                                        <p:tgtEl>
                                          <p:spTgt spid="68"/>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6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dissolve">
                                      <p:cBhvr>
                                        <p:cTn id="68" dur="500"/>
                                        <p:tgtEl>
                                          <p:spTgt spid="70"/>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committed commit</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0CA57E5-402B-64F3-302E-331BD8C67C61}"/>
              </a:ext>
            </a:extLst>
          </p:cNvPr>
          <p:cNvSpPr txBox="1"/>
          <p:nvPr/>
        </p:nvSpPr>
        <p:spPr>
          <a:xfrm>
            <a:off x="111548" y="4895960"/>
            <a:ext cx="6125966" cy="1477328"/>
          </a:xfrm>
          <a:prstGeom prst="rect">
            <a:avLst/>
          </a:prstGeom>
          <a:noFill/>
          <a:ln w="28575">
            <a:solidFill>
              <a:srgbClr val="008F00"/>
            </a:solidFill>
          </a:ln>
        </p:spPr>
        <p:txBody>
          <a:bodyPr wrap="square">
            <a:spAutoFit/>
          </a:bodyPr>
          <a:lstStyle/>
          <a:p>
            <a:r>
              <a:rPr lang="en-GB" b="0" i="0" dirty="0">
                <a:solidFill>
                  <a:srgbClr val="1F1F1F"/>
                </a:solidFill>
                <a:effectLst/>
                <a:latin typeface="Source Sans Pro" panose="020B0503030403020204" pitchFamily="34" charset="0"/>
              </a:rPr>
              <a:t>Branches are an important part of the Git workflow. </a:t>
            </a:r>
          </a:p>
          <a:p>
            <a:r>
              <a:rPr lang="en-GB" b="0" i="0" dirty="0">
                <a:solidFill>
                  <a:srgbClr val="1F1F1F"/>
                </a:solidFill>
                <a:effectLst/>
                <a:latin typeface="Source Sans Pro" panose="020B0503030403020204" pitchFamily="34" charset="0"/>
              </a:rPr>
              <a:t>What is a branch?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A branch represents an independent line of development in a project.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Branching is a common practice in software development. </a:t>
            </a:r>
          </a:p>
        </p:txBody>
      </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A7388B7A-894C-B226-FF75-F0C8B69C4C30}"/>
              </a:ext>
            </a:extLst>
          </p:cNvPr>
          <p:cNvGrpSpPr/>
          <p:nvPr/>
        </p:nvGrpSpPr>
        <p:grpSpPr>
          <a:xfrm>
            <a:off x="4890275" y="2692172"/>
            <a:ext cx="1613764" cy="1642303"/>
            <a:chOff x="4890275" y="2692172"/>
            <a:chExt cx="1613764" cy="1642303"/>
          </a:xfrm>
        </p:grpSpPr>
        <p:pic>
          <p:nvPicPr>
            <p:cNvPr id="2" name="Picture 1" descr="Diagram, icon&#10;&#10;Description automatically generated">
              <a:extLst>
                <a:ext uri="{FF2B5EF4-FFF2-40B4-BE49-F238E27FC236}">
                  <a16:creationId xmlns:a16="http://schemas.microsoft.com/office/drawing/2014/main" id="{7251474C-D53C-855F-214F-CAD38FCCE62B}"/>
                </a:ext>
              </a:extLst>
            </p:cNvPr>
            <p:cNvPicPr>
              <a:picLocks noChangeAspect="1"/>
            </p:cNvPicPr>
            <p:nvPr/>
          </p:nvPicPr>
          <p:blipFill>
            <a:blip r:embed="rId7"/>
            <a:stretch>
              <a:fillRect/>
            </a:stretch>
          </p:blipFill>
          <p:spPr>
            <a:xfrm>
              <a:off x="5146596" y="3005757"/>
              <a:ext cx="1214667" cy="788913"/>
            </a:xfrm>
            <a:prstGeom prst="rect">
              <a:avLst/>
            </a:prstGeom>
          </p:spPr>
        </p:pic>
        <p:cxnSp>
          <p:nvCxnSpPr>
            <p:cNvPr id="7" name="Straight Connector 6">
              <a:extLst>
                <a:ext uri="{FF2B5EF4-FFF2-40B4-BE49-F238E27FC236}">
                  <a16:creationId xmlns:a16="http://schemas.microsoft.com/office/drawing/2014/main" id="{FADB5DB1-CB1E-2BB5-7B2C-DDA1BFB50002}"/>
                </a:ext>
              </a:extLst>
            </p:cNvPr>
            <p:cNvCxnSpPr/>
            <p:nvPr/>
          </p:nvCxnSpPr>
          <p:spPr>
            <a:xfrm flipH="1">
              <a:off x="4890275" y="2692172"/>
              <a:ext cx="1392538" cy="15549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F05B4FD-9E82-985B-3C81-A8957F2B1FC1}"/>
                </a:ext>
              </a:extLst>
            </p:cNvPr>
            <p:cNvCxnSpPr/>
            <p:nvPr/>
          </p:nvCxnSpPr>
          <p:spPr>
            <a:xfrm>
              <a:off x="5250426" y="2692172"/>
              <a:ext cx="1253613" cy="164230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dissolve">
                                      <p:cBhvr>
                                        <p:cTn id="4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983673"/>
            <a:ext cx="10515600" cy="4351338"/>
          </a:xfrm>
        </p:spPr>
        <p:txBody>
          <a:bodyPr/>
          <a:lstStyle/>
          <a:p>
            <a:r>
              <a:rPr lang="en-BE" dirty="0"/>
              <a:t>Books for the class – you do not have to buy the books</a:t>
            </a:r>
          </a:p>
          <a:p>
            <a:r>
              <a:rPr lang="en-BE" dirty="0"/>
              <a:t>Survey – 16/18 </a:t>
            </a:r>
          </a:p>
          <a:p>
            <a:r>
              <a:rPr lang="en-BE" dirty="0"/>
              <a:t>We need teams formed by Wednesday next week</a:t>
            </a:r>
          </a:p>
          <a:p>
            <a:r>
              <a:rPr lang="en-BE" dirty="0"/>
              <a:t>Senior Design Competion – Molly Marks visit ()</a:t>
            </a:r>
          </a:p>
        </p:txBody>
      </p:sp>
    </p:spTree>
    <p:extLst>
      <p:ext uri="{BB962C8B-B14F-4D97-AF65-F5344CB8AC3E}">
        <p14:creationId xmlns:p14="http://schemas.microsoft.com/office/powerpoint/2010/main" val="2285918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9205F7CA-7553-522C-21F7-BB4680BD3CE4}"/>
              </a:ext>
            </a:extLst>
          </p:cNvPr>
          <p:cNvSpPr txBox="1"/>
          <p:nvPr/>
        </p:nvSpPr>
        <p:spPr>
          <a:xfrm>
            <a:off x="9248931" y="2522576"/>
            <a:ext cx="1848385" cy="369332"/>
          </a:xfrm>
          <a:prstGeom prst="rect">
            <a:avLst/>
          </a:prstGeom>
          <a:noFill/>
        </p:spPr>
        <p:txBody>
          <a:bodyPr wrap="square" rtlCol="0">
            <a:spAutoFit/>
          </a:bodyPr>
          <a:lstStyle/>
          <a:p>
            <a:r>
              <a:rPr lang="en-US" dirty="0"/>
              <a:t>Keep both</a:t>
            </a:r>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dissolve">
                                      <p:cBhvr>
                                        <p:cTn id="92" dur="500"/>
                                        <p:tgtEl>
                                          <p:spTgt spid="2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dissolve">
                                      <p:cBhvr>
                                        <p:cTn id="95" dur="500"/>
                                        <p:tgtEl>
                                          <p:spTgt spid="26"/>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6"/>
                                        </p:tgtEl>
                                        <p:attrNameLst>
                                          <p:attrName>style.visibility</p:attrName>
                                        </p:attrNameLst>
                                      </p:cBhvr>
                                      <p:to>
                                        <p:strVal val="hidden"/>
                                      </p:to>
                                    </p:set>
                                  </p:childTnLst>
                                </p:cTn>
                              </p:par>
                              <p:par>
                                <p:cTn id="100" presetID="9"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dissolve">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7"/>
                                        </p:tgtEl>
                                        <p:attrNameLst>
                                          <p:attrName>style.visibility</p:attrName>
                                        </p:attrNameLst>
                                      </p:cBhvr>
                                      <p:to>
                                        <p:strVal val="hidden"/>
                                      </p:to>
                                    </p:set>
                                  </p:childTnLst>
                                </p:cTn>
                              </p:par>
                              <p:par>
                                <p:cTn id="107" presetID="9"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dissolve">
                                      <p:cBhvr>
                                        <p:cTn id="109" dur="500"/>
                                        <p:tgtEl>
                                          <p:spTgt spid="2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2"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6"/>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9"/>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1981432" y="1445884"/>
            <a:ext cx="2340409" cy="1063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389" y="4453667"/>
            <a:ext cx="4281504" cy="15899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633" y="4894494"/>
            <a:ext cx="3238609" cy="708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31" y="1329541"/>
            <a:ext cx="1602824" cy="92643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9773542-879C-7670-212B-E2B3C98E63A3}"/>
              </a:ext>
            </a:extLst>
          </p:cNvPr>
          <p:cNvGrpSpPr/>
          <p:nvPr/>
        </p:nvGrpSpPr>
        <p:grpSpPr>
          <a:xfrm>
            <a:off x="4555776" y="608591"/>
            <a:ext cx="4297969" cy="2221155"/>
            <a:chOff x="4555776" y="608591"/>
            <a:chExt cx="4297969" cy="2221155"/>
          </a:xfrm>
        </p:grpSpPr>
        <p:pic>
          <p:nvPicPr>
            <p:cNvPr id="5" name="Picture 2" descr="Cloud - Free weather icons">
              <a:extLst>
                <a:ext uri="{FF2B5EF4-FFF2-40B4-BE49-F238E27FC236}">
                  <a16:creationId xmlns:a16="http://schemas.microsoft.com/office/drawing/2014/main" id="{47E67378-6D66-3A2F-AD9E-88C867940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590" y="608591"/>
              <a:ext cx="2221155" cy="2221155"/>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2857E068-76D3-EE31-B408-C471362189A5}"/>
                </a:ext>
              </a:extLst>
            </p:cNvPr>
            <p:cNvSpPr/>
            <p:nvPr/>
          </p:nvSpPr>
          <p:spPr>
            <a:xfrm>
              <a:off x="4555776" y="1812391"/>
              <a:ext cx="1818043" cy="36952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B3E08-9713-C2AB-A80D-385F8E1B282D}"/>
                </a:ext>
              </a:extLst>
            </p:cNvPr>
            <p:cNvSpPr txBox="1"/>
            <p:nvPr/>
          </p:nvSpPr>
          <p:spPr>
            <a:xfrm>
              <a:off x="5077609" y="1413610"/>
              <a:ext cx="1296210" cy="954107"/>
            </a:xfrm>
            <a:prstGeom prst="rect">
              <a:avLst/>
            </a:prstGeom>
            <a:noFill/>
          </p:spPr>
          <p:txBody>
            <a:bodyPr wrap="square" rtlCol="0">
              <a:spAutoFit/>
            </a:bodyPr>
            <a:lstStyle/>
            <a:p>
              <a:r>
                <a:rPr lang="en-US" sz="1400" dirty="0"/>
                <a:t>Remote repository</a:t>
              </a:r>
            </a:p>
            <a:p>
              <a:endParaRPr lang="en-US" sz="1400" dirty="0"/>
            </a:p>
            <a:p>
              <a:r>
                <a:rPr lang="en-US" sz="1400" dirty="0"/>
                <a:t> hosting</a:t>
              </a:r>
            </a:p>
          </p:txBody>
        </p:sp>
      </p:grpSp>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Senior Design Competion</a:t>
            </a:r>
          </a:p>
        </p:txBody>
      </p:sp>
      <p:sp>
        <p:nvSpPr>
          <p:cNvPr id="4" name="TextBox 3">
            <a:extLst>
              <a:ext uri="{FF2B5EF4-FFF2-40B4-BE49-F238E27FC236}">
                <a16:creationId xmlns:a16="http://schemas.microsoft.com/office/drawing/2014/main" id="{2E4A7CCF-6E4E-BCEB-4EF8-3D9FE8134B11}"/>
              </a:ext>
            </a:extLst>
          </p:cNvPr>
          <p:cNvSpPr txBox="1"/>
          <p:nvPr/>
        </p:nvSpPr>
        <p:spPr>
          <a:xfrm>
            <a:off x="561052" y="1166842"/>
            <a:ext cx="11069895" cy="5293757"/>
          </a:xfrm>
          <a:prstGeom prst="rect">
            <a:avLst/>
          </a:prstGeom>
          <a:noFill/>
        </p:spPr>
        <p:txBody>
          <a:bodyPr wrap="square" rtlCol="0">
            <a:spAutoFit/>
          </a:bodyPr>
          <a:lstStyle/>
          <a:p>
            <a:pPr marL="285750" indent="-285750">
              <a:buFont typeface="Arial" panose="020B0604020202020204" pitchFamily="34" charset="0"/>
              <a:buChar char="•"/>
            </a:pPr>
            <a:r>
              <a:rPr lang="en-GB" sz="2600" b="1" i="0" dirty="0">
                <a:solidFill>
                  <a:srgbClr val="1F1F1F"/>
                </a:solidFill>
                <a:effectLst/>
                <a:latin typeface="Google Sans"/>
              </a:rPr>
              <a:t>Quality and Completeness </a:t>
            </a:r>
            <a:r>
              <a:rPr lang="en-GB" sz="2600" b="0" i="0" dirty="0">
                <a:solidFill>
                  <a:srgbClr val="1F1F1F"/>
                </a:solidFill>
                <a:effectLst/>
                <a:latin typeface="Google Sans"/>
              </a:rPr>
              <a:t>- The Quality and Completeness of the Prototype </a:t>
            </a:r>
            <a:r>
              <a:rPr lang="en-GB" sz="2600" dirty="0">
                <a:solidFill>
                  <a:srgbClr val="1F1F1F"/>
                </a:solidFill>
                <a:latin typeface="Google Sans"/>
              </a:rPr>
              <a:t>and</a:t>
            </a:r>
            <a:r>
              <a:rPr lang="en-GB" sz="2600" b="0" i="0" dirty="0">
                <a:solidFill>
                  <a:srgbClr val="1F1F1F"/>
                </a:solidFill>
                <a:effectLst/>
                <a:latin typeface="Google Sans"/>
              </a:rPr>
              <a:t> Report </a:t>
            </a:r>
          </a:p>
          <a:p>
            <a:pPr marL="285750" indent="-285750">
              <a:buFont typeface="Arial" panose="020B0604020202020204" pitchFamily="34" charset="0"/>
              <a:buChar char="•"/>
            </a:pPr>
            <a:r>
              <a:rPr lang="en-GB" sz="2600" b="1" i="0" dirty="0">
                <a:solidFill>
                  <a:srgbClr val="1F1F1F"/>
                </a:solidFill>
                <a:effectLst/>
                <a:latin typeface="Google Sans"/>
              </a:rPr>
              <a:t>Poster Presentation</a:t>
            </a:r>
            <a:r>
              <a:rPr lang="en-US" sz="2600" b="1" i="0" dirty="0">
                <a:solidFill>
                  <a:srgbClr val="1F1F1F"/>
                </a:solidFill>
                <a:effectLst/>
                <a:latin typeface="Google Sans"/>
              </a:rPr>
              <a:t> </a:t>
            </a:r>
            <a:r>
              <a:rPr lang="en-US" sz="2600" b="0" i="0" dirty="0">
                <a:solidFill>
                  <a:srgbClr val="1F1F1F"/>
                </a:solidFill>
                <a:effectLst/>
                <a:latin typeface="Google Sans"/>
              </a:rPr>
              <a:t>- </a:t>
            </a:r>
            <a:r>
              <a:rPr lang="en-GB" sz="2600" b="0" i="0" dirty="0">
                <a:solidFill>
                  <a:srgbClr val="1F1F1F"/>
                </a:solidFill>
                <a:effectLst/>
                <a:latin typeface="Google Sans"/>
              </a:rPr>
              <a:t>How well is the poster laid out, easy to follow, did the team explain the poster well, etc. </a:t>
            </a:r>
            <a:endParaRPr lang="en-US" sz="2600" dirty="0"/>
          </a:p>
          <a:p>
            <a:pPr marL="285750" indent="-285750">
              <a:buFont typeface="Arial" panose="020B0604020202020204" pitchFamily="34" charset="0"/>
              <a:buChar char="•"/>
            </a:pPr>
            <a:r>
              <a:rPr lang="en-GB" sz="2600" b="1" i="0" dirty="0">
                <a:solidFill>
                  <a:srgbClr val="1F1F1F"/>
                </a:solidFill>
                <a:effectLst/>
                <a:latin typeface="Google Sans"/>
              </a:rPr>
              <a:t>Technical</a:t>
            </a:r>
            <a:r>
              <a:rPr lang="en-GB" sz="2600" b="0" i="0" dirty="0">
                <a:solidFill>
                  <a:srgbClr val="1F1F1F"/>
                </a:solidFill>
                <a:effectLst/>
                <a:latin typeface="Google Sans"/>
              </a:rPr>
              <a:t> - Detail of the Project/Constraint/Alternative Design Analysis, testing and quality of test data</a:t>
            </a:r>
          </a:p>
          <a:p>
            <a:pPr marL="285750" indent="-285750">
              <a:buFont typeface="Arial" panose="020B0604020202020204" pitchFamily="34" charset="0"/>
              <a:buChar char="•"/>
            </a:pPr>
            <a:r>
              <a:rPr lang="en-US" sz="2600" b="1" dirty="0"/>
              <a:t>Commercialization</a:t>
            </a:r>
            <a:r>
              <a:rPr lang="en-US" sz="2600" dirty="0"/>
              <a:t> - </a:t>
            </a:r>
            <a:r>
              <a:rPr lang="en-GB" sz="2600" b="0" i="0" dirty="0">
                <a:solidFill>
                  <a:srgbClr val="1F1F1F"/>
                </a:solidFill>
                <a:effectLst/>
                <a:latin typeface="Google Sans"/>
              </a:rPr>
              <a:t>Possibility to commercialize or implement project, potential for scalability or other applications/spin-offs, economic analysis.</a:t>
            </a:r>
          </a:p>
          <a:p>
            <a:pPr marL="285750" indent="-285750">
              <a:buFont typeface="Arial" panose="020B0604020202020204" pitchFamily="34" charset="0"/>
              <a:buChar char="•"/>
            </a:pPr>
            <a:r>
              <a:rPr lang="en-US" sz="2600" b="1" dirty="0"/>
              <a:t>Innovation</a:t>
            </a:r>
            <a:r>
              <a:rPr lang="en-US" sz="2600" dirty="0"/>
              <a:t> - </a:t>
            </a:r>
            <a:r>
              <a:rPr lang="en-GB" sz="2600" b="0" i="0" dirty="0">
                <a:solidFill>
                  <a:srgbClr val="1F1F1F"/>
                </a:solidFill>
                <a:effectLst/>
                <a:latin typeface="Google Sans"/>
              </a:rPr>
              <a:t>How innovative is the project/idea? Is this a new concept?</a:t>
            </a:r>
            <a:endParaRPr lang="en-US" sz="2600" dirty="0"/>
          </a:p>
          <a:p>
            <a:pPr marL="285750" indent="-285750">
              <a:buFont typeface="Arial" panose="020B0604020202020204" pitchFamily="34" charset="0"/>
              <a:buChar char="•"/>
            </a:pPr>
            <a:r>
              <a:rPr lang="en-US" sz="2600" b="1" dirty="0"/>
              <a:t>Sustainability</a:t>
            </a:r>
            <a:r>
              <a:rPr lang="en-US" sz="2600" dirty="0"/>
              <a:t> - </a:t>
            </a:r>
            <a:r>
              <a:rPr lang="en-GB" sz="2600" b="0" i="0" dirty="0">
                <a:solidFill>
                  <a:srgbClr val="1F1F1F"/>
                </a:solidFill>
                <a:effectLst/>
                <a:latin typeface="Google Sans"/>
              </a:rPr>
              <a:t>How well does the design meet human needs, have positive benefits or else minimal or no harmful effects to the environment, economy and society? </a:t>
            </a:r>
            <a:endParaRPr lang="en-US" sz="2600" dirty="0"/>
          </a:p>
          <a:p>
            <a:pPr marL="285750" indent="-285750">
              <a:buFont typeface="Arial" panose="020B0604020202020204" pitchFamily="34" charset="0"/>
              <a:buChar char="•"/>
            </a:pPr>
            <a:r>
              <a:rPr lang="en-US" sz="2600" b="1" dirty="0"/>
              <a:t>Oral presentation </a:t>
            </a:r>
            <a:r>
              <a:rPr lang="en-US" sz="2600" dirty="0"/>
              <a:t>- </a:t>
            </a:r>
            <a:r>
              <a:rPr lang="en-GB" sz="2600" b="0" i="0" dirty="0">
                <a:solidFill>
                  <a:srgbClr val="1F1F1F"/>
                </a:solidFill>
                <a:effectLst/>
                <a:latin typeface="Google Sans"/>
              </a:rPr>
              <a:t>How well organized was the team in their presentation?</a:t>
            </a:r>
            <a:endParaRPr lang="en-US" sz="2600" dirty="0"/>
          </a:p>
        </p:txBody>
      </p:sp>
    </p:spTree>
    <p:extLst>
      <p:ext uri="{BB962C8B-B14F-4D97-AF65-F5344CB8AC3E}">
        <p14:creationId xmlns:p14="http://schemas.microsoft.com/office/powerpoint/2010/main" val="1906233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8"/>
            <a:ext cx="5213871" cy="42536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
        <p:nvSpPr>
          <p:cNvPr id="3" name="TextBox 2">
            <a:extLst>
              <a:ext uri="{FF2B5EF4-FFF2-40B4-BE49-F238E27FC236}">
                <a16:creationId xmlns:a16="http://schemas.microsoft.com/office/drawing/2014/main" id="{5647E5D0-4A8D-C357-3B8F-4745707CF5AE}"/>
              </a:ext>
            </a:extLst>
          </p:cNvPr>
          <p:cNvSpPr txBox="1"/>
          <p:nvPr/>
        </p:nvSpPr>
        <p:spPr>
          <a:xfrm>
            <a:off x="6096001" y="4959613"/>
            <a:ext cx="5446954" cy="1569660"/>
          </a:xfrm>
          <a:prstGeom prst="rect">
            <a:avLst/>
          </a:prstGeom>
          <a:noFill/>
          <a:ln w="28575">
            <a:solidFill>
              <a:srgbClr val="1D15C5"/>
            </a:solidFill>
          </a:ln>
        </p:spPr>
        <p:txBody>
          <a:bodyPr wrap="square">
            <a:spAutoFit/>
          </a:bodyPr>
          <a:lstStyle/>
          <a:p>
            <a:r>
              <a:rPr lang="en-GB" sz="3200" dirty="0"/>
              <a:t>Some projects may ask you to have only one commit in your pull requests</a:t>
            </a:r>
          </a:p>
        </p:txBody>
      </p:sp>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02010" y="1538361"/>
                <a:ext cx="2061501" cy="246221"/>
              </a:xfrm>
              <a:prstGeom prst="rect">
                <a:avLst/>
              </a:prstGeom>
              <a:noFill/>
            </p:spPr>
            <p:txBody>
              <a:bodyPr wrap="square" rtlCol="0">
                <a:spAutoFit/>
              </a:bodyPr>
              <a:lstStyle/>
              <a:p>
                <a:r>
                  <a:rPr lang="en-GB" sz="1000" dirty="0">
                    <a:solidFill>
                      <a:schemeClr val="bg1">
                        <a:lumMod val="65000"/>
                      </a:schemeClr>
                    </a:solidFill>
                    <a:latin typeface="Times New Roman" panose="02020603050405020304" pitchFamily="18" charset="0"/>
                    <a:cs typeface="Times New Roman" panose="02020603050405020304" pitchFamily="18" charset="0"/>
                  </a:rPr>
                  <a:t>, i</a:t>
                </a:r>
                <a:r>
                  <a:rPr lang="en-BE" sz="1000" dirty="0">
                    <a:solidFill>
                      <a:schemeClr val="bg1">
                        <a:lumMod val="65000"/>
                      </a:schemeClr>
                    </a:solidFill>
                    <a:latin typeface="Times New Roman" panose="02020603050405020304" pitchFamily="18" charset="0"/>
                    <a:cs typeface="Times New Roman" panose="02020603050405020304" pitchFamily="18" charset="0"/>
                  </a:rPr>
                  <a:t>ncluding an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724031" y="3949019"/>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8E75C-B342-E58A-186B-DE2918D51F2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60EF3C82-E9A9-6485-0C27-2D36A94635EB}"/>
              </a:ext>
            </a:extLst>
          </p:cNvPr>
          <p:cNvSpPr>
            <a:spLocks noGrp="1"/>
          </p:cNvSpPr>
          <p:nvPr>
            <p:ph idx="1"/>
          </p:nvPr>
        </p:nvSpPr>
        <p:spPr/>
        <p:txBody>
          <a:bodyPr>
            <a:normAutofit lnSpcReduction="10000"/>
          </a:bodyPr>
          <a:lstStyle/>
          <a:p>
            <a:r>
              <a:rPr lang="en-GB" dirty="0"/>
              <a:t>The lesson focuses on keeping track of the different versions of your code and configuration.</a:t>
            </a:r>
          </a:p>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35257600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79459"/>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418816" y="893108"/>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79534" y="893109"/>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42816" y="2741160"/>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301603" y="2741160"/>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408243" y="4589213"/>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(&gt;90)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
        <p:nvSpPr>
          <p:cNvPr id="15" name="TextBox 14">
            <a:extLst>
              <a:ext uri="{FF2B5EF4-FFF2-40B4-BE49-F238E27FC236}">
                <a16:creationId xmlns:a16="http://schemas.microsoft.com/office/drawing/2014/main" id="{90595C95-C62B-7194-AD4C-C23A70EB0B2D}"/>
              </a:ext>
            </a:extLst>
          </p:cNvPr>
          <p:cNvSpPr txBox="1"/>
          <p:nvPr/>
        </p:nvSpPr>
        <p:spPr>
          <a:xfrm>
            <a:off x="1053483" y="6043595"/>
            <a:ext cx="6439251" cy="646331"/>
          </a:xfrm>
          <a:prstGeom prst="rect">
            <a:avLst/>
          </a:prstGeom>
          <a:noFill/>
          <a:ln w="28575">
            <a:solidFill>
              <a:srgbClr val="1D15C5"/>
            </a:solidFill>
          </a:ln>
        </p:spPr>
        <p:txBody>
          <a:bodyPr wrap="square">
            <a:spAutoFit/>
          </a:bodyPr>
          <a:lstStyle/>
          <a:p>
            <a:r>
              <a:rPr lang="en-GB" b="0" i="0" dirty="0">
                <a:solidFill>
                  <a:srgbClr val="333333"/>
                </a:solidFill>
                <a:effectLst/>
                <a:latin typeface="OpenSans"/>
              </a:rPr>
              <a:t>One thing to always remember, code reviews are not about us being good or bad coders, they're about making our code better. </a:t>
            </a:r>
            <a:endParaRPr lang="en-US" dirty="0"/>
          </a:p>
        </p:txBody>
      </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dissolv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dissolve">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1791811" y="5042866"/>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291445" y="4562904"/>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4137391">
            <a:off x="4016282" y="3661217"/>
            <a:ext cx="495501" cy="1976907"/>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7417905">
            <a:off x="7787901" y="3583908"/>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15911"/>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Tree>
    <p:extLst>
      <p:ext uri="{BB962C8B-B14F-4D97-AF65-F5344CB8AC3E}">
        <p14:creationId xmlns:p14="http://schemas.microsoft.com/office/powerpoint/2010/main" val="396315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668112" y="2956585"/>
            <a:ext cx="3545491" cy="2788946"/>
            <a:chOff x="1668112" y="2956585"/>
            <a:chExt cx="3545491" cy="2788946"/>
          </a:xfrm>
        </p:grpSpPr>
        <p:sp>
          <p:nvSpPr>
            <p:cNvPr id="5" name="TextBox 4">
              <a:extLst>
                <a:ext uri="{FF2B5EF4-FFF2-40B4-BE49-F238E27FC236}">
                  <a16:creationId xmlns:a16="http://schemas.microsoft.com/office/drawing/2014/main" id="{7EAEB97F-C5E0-CEBB-E0AC-3CF2F5BA9924}"/>
                </a:ext>
              </a:extLst>
            </p:cNvPr>
            <p:cNvSpPr txBox="1"/>
            <p:nvPr/>
          </p:nvSpPr>
          <p:spPr>
            <a:xfrm>
              <a:off x="1668112" y="2956585"/>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30087"/>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30AA-C4A0-3DA6-8664-D95C65BD9CBA}"/>
              </a:ext>
            </a:extLst>
          </p:cNvPr>
          <p:cNvSpPr>
            <a:spLocks noGrp="1"/>
          </p:cNvSpPr>
          <p:nvPr>
            <p:ph type="title"/>
          </p:nvPr>
        </p:nvSpPr>
        <p:spPr/>
        <p:txBody>
          <a:bodyPr/>
          <a:lstStyle/>
          <a:p>
            <a:r>
              <a:rPr lang="en-US" b="1" dirty="0"/>
              <a:t>Announcements</a:t>
            </a:r>
          </a:p>
        </p:txBody>
      </p:sp>
      <p:sp>
        <p:nvSpPr>
          <p:cNvPr id="3" name="Content Placeholder 2">
            <a:extLst>
              <a:ext uri="{FF2B5EF4-FFF2-40B4-BE49-F238E27FC236}">
                <a16:creationId xmlns:a16="http://schemas.microsoft.com/office/drawing/2014/main" id="{6E48985A-A3A4-B881-BA39-E24DC8597405}"/>
              </a:ext>
            </a:extLst>
          </p:cNvPr>
          <p:cNvSpPr>
            <a:spLocks noGrp="1"/>
          </p:cNvSpPr>
          <p:nvPr>
            <p:ph idx="1"/>
          </p:nvPr>
        </p:nvSpPr>
        <p:spPr/>
        <p:txBody>
          <a:bodyPr/>
          <a:lstStyle/>
          <a:p>
            <a:r>
              <a:rPr lang="en-US" dirty="0"/>
              <a:t>Fill in the Senior Design Competition </a:t>
            </a:r>
            <a:r>
              <a:rPr lang="en-US" dirty="0">
                <a:hlinkClick r:id="rId2"/>
              </a:rPr>
              <a:t>data sheet</a:t>
            </a:r>
            <a:endParaRPr lang="en-US" dirty="0"/>
          </a:p>
          <a:p>
            <a:r>
              <a:rPr lang="en-US" dirty="0"/>
              <a:t>Please start on Lab 2 ASAP</a:t>
            </a:r>
          </a:p>
          <a:p>
            <a:r>
              <a:rPr lang="en-US" dirty="0"/>
              <a:t>Weekly group meetings: </a:t>
            </a:r>
            <a:r>
              <a:rPr lang="en-US" dirty="0">
                <a:hlinkClick r:id="rId3"/>
              </a:rPr>
              <a:t>Template for the minutes</a:t>
            </a:r>
            <a:endParaRPr lang="en-US" dirty="0"/>
          </a:p>
          <a:p>
            <a:r>
              <a:rPr lang="en-US" dirty="0"/>
              <a:t>Start working on your </a:t>
            </a:r>
            <a:r>
              <a:rPr lang="en-US" dirty="0">
                <a:hlinkClick r:id="rId4"/>
              </a:rPr>
              <a:t>Precondition report </a:t>
            </a:r>
            <a:r>
              <a:rPr lang="en-US" dirty="0"/>
              <a:t>ASAP</a:t>
            </a:r>
          </a:p>
        </p:txBody>
      </p:sp>
    </p:spTree>
    <p:extLst>
      <p:ext uri="{BB962C8B-B14F-4D97-AF65-F5344CB8AC3E}">
        <p14:creationId xmlns:p14="http://schemas.microsoft.com/office/powerpoint/2010/main" val="8023956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938992"/>
            <a:chOff x="7334317" y="4657568"/>
            <a:chExt cx="3664964" cy="1938992"/>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938992"/>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a:p>
              <a:pPr marL="342900" indent="-342900">
                <a:buFont typeface="Arial" panose="020B0604020202020204" pitchFamily="34" charset="0"/>
                <a:buChar char="•"/>
              </a:pPr>
              <a:r>
                <a:rPr lang="en-BE" sz="2000" dirty="0"/>
                <a:t>Design Docs</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grpSp>
        <p:nvGrpSpPr>
          <p:cNvPr id="49" name="Group 48">
            <a:extLst>
              <a:ext uri="{FF2B5EF4-FFF2-40B4-BE49-F238E27FC236}">
                <a16:creationId xmlns:a16="http://schemas.microsoft.com/office/drawing/2014/main" id="{E998050F-CC49-75F4-365C-93605E471804}"/>
              </a:ext>
            </a:extLst>
          </p:cNvPr>
          <p:cNvGrpSpPr/>
          <p:nvPr/>
        </p:nvGrpSpPr>
        <p:grpSpPr>
          <a:xfrm>
            <a:off x="2046892" y="4989256"/>
            <a:ext cx="2671762" cy="1607304"/>
            <a:chOff x="2046892" y="4989256"/>
            <a:chExt cx="2671762" cy="1607304"/>
          </a:xfrm>
        </p:grpSpPr>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6448D92-7FDE-9F9F-3B13-F0422A0CABDD}"/>
                </a:ext>
              </a:extLst>
            </p:cNvPr>
            <p:cNvSpPr txBox="1"/>
            <p:nvPr/>
          </p:nvSpPr>
          <p:spPr>
            <a:xfrm>
              <a:off x="2510527" y="6134895"/>
              <a:ext cx="1744492" cy="461665"/>
            </a:xfrm>
            <a:prstGeom prst="rect">
              <a:avLst/>
            </a:prstGeom>
            <a:noFill/>
          </p:spPr>
          <p:txBody>
            <a:bodyPr wrap="square" rtlCol="0">
              <a:spAutoFit/>
            </a:bodyPr>
            <a:lstStyle/>
            <a:p>
              <a:r>
                <a:rPr lang="en-BE" sz="2400" dirty="0"/>
                <a:t>In this class</a:t>
              </a:r>
            </a:p>
          </p:txBody>
        </p:sp>
      </p:grpSp>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dissolve">
                                      <p:cBhvr>
                                        <p:cTn id="8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50" name="Group 49">
            <a:extLst>
              <a:ext uri="{FF2B5EF4-FFF2-40B4-BE49-F238E27FC236}">
                <a16:creationId xmlns:a16="http://schemas.microsoft.com/office/drawing/2014/main" id="{4886AD06-AD3C-2DD9-C9DE-714A8E398EF9}"/>
              </a:ext>
            </a:extLst>
          </p:cNvPr>
          <p:cNvGrpSpPr/>
          <p:nvPr/>
        </p:nvGrpSpPr>
        <p:grpSpPr>
          <a:xfrm>
            <a:off x="9073372" y="32727"/>
            <a:ext cx="2577675" cy="1946036"/>
            <a:chOff x="9303347" y="305021"/>
            <a:chExt cx="2577675" cy="1946036"/>
          </a:xfrm>
        </p:grpSpPr>
        <p:pic>
          <p:nvPicPr>
            <p:cNvPr id="3" name="Google Shape;154;p5" descr="How Bad Code Threatens Your Project">
              <a:extLst>
                <a:ext uri="{FF2B5EF4-FFF2-40B4-BE49-F238E27FC236}">
                  <a16:creationId xmlns:a16="http://schemas.microsoft.com/office/drawing/2014/main" id="{3AF6CD22-CDA2-ECED-4C77-FFC9A74B5A51}"/>
                </a:ext>
              </a:extLst>
            </p:cNvPr>
            <p:cNvPicPr preferRelativeResize="0"/>
            <p:nvPr/>
          </p:nvPicPr>
          <p:blipFill rotWithShape="1">
            <a:blip r:embed="rId13">
              <a:alphaModFix/>
            </a:blip>
            <a:srcRect l="53250"/>
            <a:stretch/>
          </p:blipFill>
          <p:spPr>
            <a:xfrm>
              <a:off x="9303347" y="305021"/>
              <a:ext cx="2577675" cy="1607898"/>
            </a:xfrm>
            <a:prstGeom prst="rect">
              <a:avLst/>
            </a:prstGeom>
            <a:noFill/>
            <a:ln>
              <a:noFill/>
            </a:ln>
          </p:spPr>
        </p:pic>
        <p:sp>
          <p:nvSpPr>
            <p:cNvPr id="49" name="TextBox 48">
              <a:extLst>
                <a:ext uri="{FF2B5EF4-FFF2-40B4-BE49-F238E27FC236}">
                  <a16:creationId xmlns:a16="http://schemas.microsoft.com/office/drawing/2014/main" id="{D8DFF8DB-DD90-3F96-010D-E8B125B1C7BB}"/>
                </a:ext>
              </a:extLst>
            </p:cNvPr>
            <p:cNvSpPr txBox="1"/>
            <p:nvPr/>
          </p:nvSpPr>
          <p:spPr>
            <a:xfrm>
              <a:off x="9835714" y="1881725"/>
              <a:ext cx="1331737" cy="369332"/>
            </a:xfrm>
            <a:prstGeom prst="rect">
              <a:avLst/>
            </a:prstGeom>
            <a:noFill/>
          </p:spPr>
          <p:txBody>
            <a:bodyPr wrap="square" rtlCol="0">
              <a:spAutoFit/>
            </a:bodyPr>
            <a:lstStyle/>
            <a:p>
              <a:r>
                <a:rPr lang="en-BE" dirty="0"/>
                <a:t>Total Chaos</a:t>
              </a:r>
            </a:p>
          </p:txBody>
        </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grpSp>
        <p:nvGrpSpPr>
          <p:cNvPr id="62" name="Group 61">
            <a:extLst>
              <a:ext uri="{FF2B5EF4-FFF2-40B4-BE49-F238E27FC236}">
                <a16:creationId xmlns:a16="http://schemas.microsoft.com/office/drawing/2014/main" id="{96F1A75A-DCB6-6E40-618A-EE76152AEA02}"/>
              </a:ext>
            </a:extLst>
          </p:cNvPr>
          <p:cNvGrpSpPr/>
          <p:nvPr/>
        </p:nvGrpSpPr>
        <p:grpSpPr>
          <a:xfrm>
            <a:off x="9314233" y="2057826"/>
            <a:ext cx="2516341" cy="2626166"/>
            <a:chOff x="9314233" y="2057826"/>
            <a:chExt cx="2516341" cy="2626166"/>
          </a:xfrm>
        </p:grpSpPr>
        <p:pic>
          <p:nvPicPr>
            <p:cNvPr id="60" name="Google Shape;156;p5" descr="How Bad Code Threatens Your Project">
              <a:extLst>
                <a:ext uri="{FF2B5EF4-FFF2-40B4-BE49-F238E27FC236}">
                  <a16:creationId xmlns:a16="http://schemas.microsoft.com/office/drawing/2014/main" id="{FB2F1283-F4C7-EA83-073C-D7EE6F184BC5}"/>
                </a:ext>
              </a:extLst>
            </p:cNvPr>
            <p:cNvPicPr preferRelativeResize="0"/>
            <p:nvPr/>
          </p:nvPicPr>
          <p:blipFill rotWithShape="1">
            <a:blip r:embed="rId13">
              <a:alphaModFix/>
            </a:blip>
            <a:srcRect r="49125"/>
            <a:stretch/>
          </p:blipFill>
          <p:spPr>
            <a:xfrm>
              <a:off x="9314233" y="2690249"/>
              <a:ext cx="2516341" cy="1993743"/>
            </a:xfrm>
            <a:prstGeom prst="rect">
              <a:avLst/>
            </a:prstGeom>
            <a:noFill/>
            <a:ln>
              <a:noFill/>
            </a:ln>
          </p:spPr>
        </p:pic>
        <p:sp>
          <p:nvSpPr>
            <p:cNvPr id="61" name="Google Shape;157;p5">
              <a:extLst>
                <a:ext uri="{FF2B5EF4-FFF2-40B4-BE49-F238E27FC236}">
                  <a16:creationId xmlns:a16="http://schemas.microsoft.com/office/drawing/2014/main" id="{9E15F2D1-F4D1-707E-8C02-2992902FDA57}"/>
                </a:ext>
              </a:extLst>
            </p:cNvPr>
            <p:cNvSpPr/>
            <p:nvPr/>
          </p:nvSpPr>
          <p:spPr>
            <a:xfrm rot="5400000">
              <a:off x="10177657" y="2113984"/>
              <a:ext cx="616447" cy="504131"/>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8247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977-7CA6-63ED-67B6-56771CC0DAE4}"/>
              </a:ext>
            </a:extLst>
          </p:cNvPr>
          <p:cNvSpPr>
            <a:spLocks noGrp="1"/>
          </p:cNvSpPr>
          <p:nvPr>
            <p:ph type="title"/>
          </p:nvPr>
        </p:nvSpPr>
        <p:spPr>
          <a:xfrm>
            <a:off x="838200" y="139211"/>
            <a:ext cx="10515600" cy="409426"/>
          </a:xfrm>
        </p:spPr>
        <p:txBody>
          <a:bodyPr>
            <a:normAutofit fontScale="90000"/>
          </a:bodyPr>
          <a:lstStyle/>
          <a:p>
            <a:r>
              <a:rPr lang="en-US" dirty="0"/>
              <a:t>Issue Template</a:t>
            </a:r>
          </a:p>
        </p:txBody>
      </p:sp>
      <p:sp>
        <p:nvSpPr>
          <p:cNvPr id="5" name="TextBox 4">
            <a:extLst>
              <a:ext uri="{FF2B5EF4-FFF2-40B4-BE49-F238E27FC236}">
                <a16:creationId xmlns:a16="http://schemas.microsoft.com/office/drawing/2014/main" id="{FF5171BF-3CD2-BD32-0D65-D7696F6D7820}"/>
              </a:ext>
            </a:extLst>
          </p:cNvPr>
          <p:cNvSpPr txBox="1"/>
          <p:nvPr/>
        </p:nvSpPr>
        <p:spPr>
          <a:xfrm>
            <a:off x="3161555" y="6492874"/>
            <a:ext cx="6094206" cy="261610"/>
          </a:xfrm>
          <a:prstGeom prst="rect">
            <a:avLst/>
          </a:prstGeom>
          <a:noFill/>
        </p:spPr>
        <p:txBody>
          <a:bodyPr wrap="square">
            <a:spAutoFit/>
          </a:bodyPr>
          <a:lstStyle/>
          <a:p>
            <a:r>
              <a:rPr lang="en-US" sz="1100" dirty="0">
                <a:hlinkClick r:id="rId2"/>
              </a:rPr>
              <a:t>https://github.com/hubtype/botonic/tree/master-lts/.github/ISSUE_TEMPLATE</a:t>
            </a:r>
            <a:endParaRPr lang="en-US" sz="1100" dirty="0"/>
          </a:p>
        </p:txBody>
      </p:sp>
      <p:pic>
        <p:nvPicPr>
          <p:cNvPr id="7" name="Picture 6" descr="A screenshot of a computer&#10;&#10;Description automatically generated">
            <a:extLst>
              <a:ext uri="{FF2B5EF4-FFF2-40B4-BE49-F238E27FC236}">
                <a16:creationId xmlns:a16="http://schemas.microsoft.com/office/drawing/2014/main" id="{6D2DC66F-1D28-71E0-8057-306DD481F6B4}"/>
              </a:ext>
            </a:extLst>
          </p:cNvPr>
          <p:cNvPicPr>
            <a:picLocks noChangeAspect="1"/>
          </p:cNvPicPr>
          <p:nvPr/>
        </p:nvPicPr>
        <p:blipFill>
          <a:blip r:embed="rId3"/>
          <a:stretch>
            <a:fillRect/>
          </a:stretch>
        </p:blipFill>
        <p:spPr>
          <a:xfrm>
            <a:off x="1910977" y="817149"/>
            <a:ext cx="6605195" cy="2005679"/>
          </a:xfrm>
          <a:prstGeom prst="rect">
            <a:avLst/>
          </a:prstGeom>
          <a:ln>
            <a:solidFill>
              <a:srgbClr val="1D15C5"/>
            </a:solidFill>
          </a:ln>
        </p:spPr>
      </p:pic>
      <p:pic>
        <p:nvPicPr>
          <p:cNvPr id="9" name="Picture 8" descr="A screenshot of a computer&#10;&#10;Description automatically generated">
            <a:extLst>
              <a:ext uri="{FF2B5EF4-FFF2-40B4-BE49-F238E27FC236}">
                <a16:creationId xmlns:a16="http://schemas.microsoft.com/office/drawing/2014/main" id="{150CCA2F-8F2D-AC21-8A5B-361C101CEE43}"/>
              </a:ext>
            </a:extLst>
          </p:cNvPr>
          <p:cNvPicPr>
            <a:picLocks noChangeAspect="1"/>
          </p:cNvPicPr>
          <p:nvPr/>
        </p:nvPicPr>
        <p:blipFill>
          <a:blip r:embed="rId4"/>
          <a:stretch>
            <a:fillRect/>
          </a:stretch>
        </p:blipFill>
        <p:spPr>
          <a:xfrm>
            <a:off x="1910977" y="2934810"/>
            <a:ext cx="6605195" cy="3558064"/>
          </a:xfrm>
          <a:prstGeom prst="rect">
            <a:avLst/>
          </a:prstGeom>
          <a:ln>
            <a:solidFill>
              <a:srgbClr val="1D15C5"/>
            </a:solidFill>
          </a:ln>
        </p:spPr>
      </p:pic>
      <p:sp>
        <p:nvSpPr>
          <p:cNvPr id="10" name="TextBox 9">
            <a:extLst>
              <a:ext uri="{FF2B5EF4-FFF2-40B4-BE49-F238E27FC236}">
                <a16:creationId xmlns:a16="http://schemas.microsoft.com/office/drawing/2014/main" id="{64F0D234-16C8-69F1-DF27-687BA82AF242}"/>
              </a:ext>
            </a:extLst>
          </p:cNvPr>
          <p:cNvSpPr txBox="1"/>
          <p:nvPr/>
        </p:nvSpPr>
        <p:spPr>
          <a:xfrm>
            <a:off x="8516172" y="1635322"/>
            <a:ext cx="1914861" cy="369332"/>
          </a:xfrm>
          <a:prstGeom prst="rect">
            <a:avLst/>
          </a:prstGeom>
          <a:noFill/>
        </p:spPr>
        <p:txBody>
          <a:bodyPr wrap="square" rtlCol="0">
            <a:spAutoFit/>
          </a:bodyPr>
          <a:lstStyle/>
          <a:p>
            <a:r>
              <a:rPr lang="en-US" dirty="0"/>
              <a:t>Feature request</a:t>
            </a:r>
          </a:p>
        </p:txBody>
      </p:sp>
      <p:sp>
        <p:nvSpPr>
          <p:cNvPr id="11" name="TextBox 10">
            <a:extLst>
              <a:ext uri="{FF2B5EF4-FFF2-40B4-BE49-F238E27FC236}">
                <a16:creationId xmlns:a16="http://schemas.microsoft.com/office/drawing/2014/main" id="{E400647A-EA47-D22E-7E77-8D6FAC4509EE}"/>
              </a:ext>
            </a:extLst>
          </p:cNvPr>
          <p:cNvSpPr txBox="1"/>
          <p:nvPr/>
        </p:nvSpPr>
        <p:spPr>
          <a:xfrm>
            <a:off x="8516172" y="2934810"/>
            <a:ext cx="1269403" cy="369332"/>
          </a:xfrm>
          <a:prstGeom prst="rect">
            <a:avLst/>
          </a:prstGeom>
          <a:noFill/>
        </p:spPr>
        <p:txBody>
          <a:bodyPr wrap="square" rtlCol="0">
            <a:spAutoFit/>
          </a:bodyPr>
          <a:lstStyle/>
          <a:p>
            <a:r>
              <a:rPr lang="en-US" dirty="0"/>
              <a:t>Bug report</a:t>
            </a:r>
          </a:p>
        </p:txBody>
      </p:sp>
    </p:spTree>
    <p:extLst>
      <p:ext uri="{BB962C8B-B14F-4D97-AF65-F5344CB8AC3E}">
        <p14:creationId xmlns:p14="http://schemas.microsoft.com/office/powerpoint/2010/main" val="537384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E86-1CBF-CBC3-B8EE-05B082251599}"/>
              </a:ext>
            </a:extLst>
          </p:cNvPr>
          <p:cNvSpPr>
            <a:spLocks noGrp="1"/>
          </p:cNvSpPr>
          <p:nvPr>
            <p:ph type="title"/>
          </p:nvPr>
        </p:nvSpPr>
        <p:spPr>
          <a:xfrm>
            <a:off x="838200" y="129092"/>
            <a:ext cx="10515600" cy="753035"/>
          </a:xfrm>
        </p:spPr>
        <p:txBody>
          <a:bodyPr>
            <a:normAutofit/>
          </a:bodyPr>
          <a:lstStyle/>
          <a:p>
            <a:r>
              <a:rPr lang="en-US" dirty="0"/>
              <a:t>Issue Triage</a:t>
            </a:r>
          </a:p>
        </p:txBody>
      </p:sp>
      <p:sp>
        <p:nvSpPr>
          <p:cNvPr id="4" name="TextBox 3">
            <a:extLst>
              <a:ext uri="{FF2B5EF4-FFF2-40B4-BE49-F238E27FC236}">
                <a16:creationId xmlns:a16="http://schemas.microsoft.com/office/drawing/2014/main" id="{E42B16CF-CF89-1BCD-0301-6A5C020D3230}"/>
              </a:ext>
            </a:extLst>
          </p:cNvPr>
          <p:cNvSpPr txBox="1"/>
          <p:nvPr/>
        </p:nvSpPr>
        <p:spPr>
          <a:xfrm>
            <a:off x="634700" y="1223815"/>
            <a:ext cx="10719100" cy="3139321"/>
          </a:xfrm>
          <a:prstGeom prst="rect">
            <a:avLst/>
          </a:prstGeom>
          <a:noFill/>
        </p:spPr>
        <p:txBody>
          <a:bodyPr wrap="square" rtlCol="0">
            <a:spAutoFit/>
          </a:bodyPr>
          <a:lstStyle/>
          <a:p>
            <a:pPr marL="285750" indent="-285750">
              <a:buFont typeface="Arial" panose="020B0604020202020204" pitchFamily="34" charset="0"/>
              <a:buChar char="•"/>
            </a:pPr>
            <a:r>
              <a:rPr lang="en-US" sz="2400" dirty="0"/>
              <a:t>Issue triaging is the process by which maintainers of a project takes to review and organize new GitHub issues and pull requests.</a:t>
            </a:r>
          </a:p>
          <a:p>
            <a:pPr marL="285750" indent="-285750">
              <a:buFont typeface="Arial" panose="020B0604020202020204" pitchFamily="34" charset="0"/>
              <a:buChar char="•"/>
            </a:pPr>
            <a:r>
              <a:rPr lang="en-US" sz="2400" dirty="0"/>
              <a:t>It involves categorizing issues and pull requests based on factors such as priority/urgency, ownership of the issue, and the issue/pull request label (bug, feature, enhancement, etc.).</a:t>
            </a:r>
          </a:p>
          <a:p>
            <a:endParaRPr lang="en-US" dirty="0"/>
          </a:p>
          <a:p>
            <a:r>
              <a:rPr lang="en-US" sz="2400" dirty="0"/>
              <a:t>Read about Issue Triaging</a:t>
            </a:r>
          </a:p>
          <a:p>
            <a:pPr marL="285750" indent="-285750">
              <a:buFont typeface="Arial" panose="020B0604020202020204" pitchFamily="34" charset="0"/>
              <a:buChar char="•"/>
            </a:pPr>
            <a:r>
              <a:rPr lang="en-US" dirty="0">
                <a:hlinkClick r:id="rId2"/>
              </a:rPr>
              <a:t>https://github.com/microsoft/vscode/wiki/Issues-Triaging</a:t>
            </a:r>
            <a:endParaRPr lang="en-US" dirty="0"/>
          </a:p>
          <a:p>
            <a:pPr marL="285750" indent="-285750">
              <a:buFont typeface="Arial" panose="020B0604020202020204" pitchFamily="34" charset="0"/>
              <a:buChar char="•"/>
            </a:pPr>
            <a:r>
              <a:rPr lang="en-US" dirty="0">
                <a:hlinkClick r:id="rId3"/>
              </a:rPr>
              <a:t>https://learn.wordpress.org/tutorial/how-to-do-triage-on-github/</a:t>
            </a:r>
            <a:endParaRPr lang="en-US" dirty="0"/>
          </a:p>
        </p:txBody>
      </p:sp>
    </p:spTree>
    <p:extLst>
      <p:ext uri="{BB962C8B-B14F-4D97-AF65-F5344CB8AC3E}">
        <p14:creationId xmlns:p14="http://schemas.microsoft.com/office/powerpoint/2010/main" val="31297971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1631216"/>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US" sz="2400" dirty="0"/>
              <a:t>Feature requests</a:t>
            </a:r>
            <a:endParaRPr lang="en-BE" sz="2400" dirty="0"/>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5B1642AF-3B1A-BA7A-C628-025A60FDF1FA}"/>
              </a:ext>
            </a:extLst>
          </p:cNvPr>
          <p:cNvSpPr/>
          <p:nvPr/>
        </p:nvSpPr>
        <p:spPr>
          <a:xfrm>
            <a:off x="2023672" y="4667458"/>
            <a:ext cx="2593298" cy="36174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a:cxnSpLocks/>
          </p:cNvCxnSpPr>
          <p:nvPr/>
        </p:nvCxnSpPr>
        <p:spPr>
          <a:xfrm>
            <a:off x="5632325" y="1035187"/>
            <a:ext cx="0" cy="49458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984189" y="4298150"/>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 name="TextBox 2">
            <a:extLst>
              <a:ext uri="{FF2B5EF4-FFF2-40B4-BE49-F238E27FC236}">
                <a16:creationId xmlns:a16="http://schemas.microsoft.com/office/drawing/2014/main" id="{47C5B394-88F2-AA19-E69D-CCB347E0F9AF}"/>
              </a:ext>
            </a:extLst>
          </p:cNvPr>
          <p:cNvSpPr txBox="1"/>
          <p:nvPr/>
        </p:nvSpPr>
        <p:spPr>
          <a:xfrm>
            <a:off x="4299744" y="5876696"/>
            <a:ext cx="7096920" cy="830997"/>
          </a:xfrm>
          <a:prstGeom prst="rect">
            <a:avLst/>
          </a:prstGeom>
          <a:solidFill>
            <a:schemeClr val="bg1"/>
          </a:solidFill>
          <a:ln w="28575">
            <a:solidFill>
              <a:srgbClr val="C00000"/>
            </a:solidFill>
          </a:ln>
        </p:spPr>
        <p:txBody>
          <a:bodyPr wrap="square" rtlCol="0">
            <a:spAutoFit/>
          </a:bodyPr>
          <a:lstStyle/>
          <a:p>
            <a:r>
              <a:rPr lang="en-US" sz="2400" dirty="0"/>
              <a:t>In the project, it is required that you link the Issues to the Pull requests</a:t>
            </a:r>
          </a:p>
        </p:txBody>
      </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179258" y="4438713"/>
            <a:ext cx="3833484" cy="2062103"/>
          </a:xfrm>
          <a:prstGeom prst="rect">
            <a:avLst/>
          </a:prstGeom>
          <a:solidFill>
            <a:schemeClr val="bg1"/>
          </a:solid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(&gt;90)</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a:p>
            <a:pPr marL="285750" indent="-285750">
              <a:buFont typeface="Arial" panose="020B0604020202020204" pitchFamily="34" charset="0"/>
              <a:buChar char="•"/>
            </a:pPr>
            <a:r>
              <a:rPr lang="en-BE" sz="1600" dirty="0"/>
              <a:t>PR and issues are linked</a:t>
            </a:r>
          </a:p>
        </p:txBody>
      </p:sp>
    </p:spTree>
    <p:extLst>
      <p:ext uri="{BB962C8B-B14F-4D97-AF65-F5344CB8AC3E}">
        <p14:creationId xmlns:p14="http://schemas.microsoft.com/office/powerpoint/2010/main" val="1636303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BE" dirty="0"/>
              <a:t>Diffing</a:t>
            </a:r>
          </a:p>
        </p:txBody>
      </p:sp>
      <p:grpSp>
        <p:nvGrpSpPr>
          <p:cNvPr id="49" name="Group 48">
            <a:extLst>
              <a:ext uri="{FF2B5EF4-FFF2-40B4-BE49-F238E27FC236}">
                <a16:creationId xmlns:a16="http://schemas.microsoft.com/office/drawing/2014/main" id="{3B6C0BEE-B19E-46EA-AAF4-81A71A040287}"/>
              </a:ext>
            </a:extLst>
          </p:cNvPr>
          <p:cNvGrpSpPr/>
          <p:nvPr/>
        </p:nvGrpSpPr>
        <p:grpSpPr>
          <a:xfrm>
            <a:off x="647786" y="3443417"/>
            <a:ext cx="1613914" cy="1658470"/>
            <a:chOff x="7150893" y="1212008"/>
            <a:chExt cx="2064544" cy="1764648"/>
          </a:xfrm>
        </p:grpSpPr>
        <p:sp>
          <p:nvSpPr>
            <p:cNvPr id="9" name="TextBox 8">
              <a:extLst>
                <a:ext uri="{FF2B5EF4-FFF2-40B4-BE49-F238E27FC236}">
                  <a16:creationId xmlns:a16="http://schemas.microsoft.com/office/drawing/2014/main" id="{B204294F-EFE2-97E3-C4B1-5BAA386A73BF}"/>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1" name="TextBox 10">
              <a:extLst>
                <a:ext uri="{FF2B5EF4-FFF2-40B4-BE49-F238E27FC236}">
                  <a16:creationId xmlns:a16="http://schemas.microsoft.com/office/drawing/2014/main" id="{5A0C5F56-C850-4329-CA39-86C8B63F6DE7}"/>
                </a:ext>
              </a:extLst>
            </p:cNvPr>
            <p:cNvSpPr txBox="1"/>
            <p:nvPr/>
          </p:nvSpPr>
          <p:spPr>
            <a:xfrm>
              <a:off x="7178759" y="1212008"/>
              <a:ext cx="1782366" cy="360229"/>
            </a:xfrm>
            <a:prstGeom prst="rect">
              <a:avLst/>
            </a:prstGeom>
            <a:noFill/>
          </p:spPr>
          <p:txBody>
            <a:bodyPr wrap="square" rtlCol="0">
              <a:spAutoFit/>
            </a:bodyPr>
            <a:lstStyle/>
            <a:p>
              <a:r>
                <a:rPr lang="en-GB" sz="1600" b="1" dirty="0"/>
                <a:t>m</a:t>
              </a:r>
              <a:r>
                <a:rPr lang="en-BE" sz="1600" b="1" dirty="0"/>
                <a:t>enu1-v1.txt</a:t>
              </a:r>
            </a:p>
          </p:txBody>
        </p:sp>
      </p:grpSp>
      <p:grpSp>
        <p:nvGrpSpPr>
          <p:cNvPr id="29" name="Group 28">
            <a:extLst>
              <a:ext uri="{FF2B5EF4-FFF2-40B4-BE49-F238E27FC236}">
                <a16:creationId xmlns:a16="http://schemas.microsoft.com/office/drawing/2014/main" id="{8A7637DF-9F23-4232-D4C1-EC3FDBDAF40B}"/>
              </a:ext>
            </a:extLst>
          </p:cNvPr>
          <p:cNvGrpSpPr/>
          <p:nvPr/>
        </p:nvGrpSpPr>
        <p:grpSpPr>
          <a:xfrm>
            <a:off x="718662" y="1357462"/>
            <a:ext cx="1472162" cy="1668644"/>
            <a:chOff x="3078956" y="1116229"/>
            <a:chExt cx="2346722" cy="2645903"/>
          </a:xfrm>
        </p:grpSpPr>
        <p:sp>
          <p:nvSpPr>
            <p:cNvPr id="13" name="TextBox 12">
              <a:extLst>
                <a:ext uri="{FF2B5EF4-FFF2-40B4-BE49-F238E27FC236}">
                  <a16:creationId xmlns:a16="http://schemas.microsoft.com/office/drawing/2014/main" id="{9143F148-0497-DF7D-3F65-DF9F090C21BA}"/>
                </a:ext>
              </a:extLst>
            </p:cNvPr>
            <p:cNvSpPr txBox="1"/>
            <p:nvPr/>
          </p:nvSpPr>
          <p:spPr>
            <a:xfrm>
              <a:off x="3078956" y="1566000"/>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BC31B517-03AF-5FBD-90F4-CC9B664761BA}"/>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grpSp>
        <p:nvGrpSpPr>
          <p:cNvPr id="1027" name="Group 1026">
            <a:extLst>
              <a:ext uri="{FF2B5EF4-FFF2-40B4-BE49-F238E27FC236}">
                <a16:creationId xmlns:a16="http://schemas.microsoft.com/office/drawing/2014/main" id="{4AD76905-36AF-EA44-B0B9-6DEE996F39BE}"/>
              </a:ext>
            </a:extLst>
          </p:cNvPr>
          <p:cNvGrpSpPr/>
          <p:nvPr/>
        </p:nvGrpSpPr>
        <p:grpSpPr>
          <a:xfrm>
            <a:off x="4332088" y="3287248"/>
            <a:ext cx="5929586" cy="2662850"/>
            <a:chOff x="3820738" y="1139479"/>
            <a:chExt cx="5929586" cy="2662850"/>
          </a:xfrm>
        </p:grpSpPr>
        <p:grpSp>
          <p:nvGrpSpPr>
            <p:cNvPr id="53" name="Group 52">
              <a:extLst>
                <a:ext uri="{FF2B5EF4-FFF2-40B4-BE49-F238E27FC236}">
                  <a16:creationId xmlns:a16="http://schemas.microsoft.com/office/drawing/2014/main" id="{1C34E351-E7C9-65E1-EAD8-C32A97A47C78}"/>
                </a:ext>
              </a:extLst>
            </p:cNvPr>
            <p:cNvGrpSpPr/>
            <p:nvPr/>
          </p:nvGrpSpPr>
          <p:grpSpPr>
            <a:xfrm>
              <a:off x="3820738" y="1139479"/>
              <a:ext cx="5929586" cy="2662850"/>
              <a:chOff x="3388297" y="1659459"/>
              <a:chExt cx="6059311" cy="3260241"/>
            </a:xfrm>
          </p:grpSpPr>
          <p:pic>
            <p:nvPicPr>
              <p:cNvPr id="51" name="Picture 50" descr="Text&#10;&#10;Description automatically generated">
                <a:extLst>
                  <a:ext uri="{FF2B5EF4-FFF2-40B4-BE49-F238E27FC236}">
                    <a16:creationId xmlns:a16="http://schemas.microsoft.com/office/drawing/2014/main" id="{135EFCDB-7F11-B87F-E6F5-1EAF3AC0A1D6}"/>
                  </a:ext>
                </a:extLst>
              </p:cNvPr>
              <p:cNvPicPr>
                <a:picLocks noChangeAspect="1"/>
              </p:cNvPicPr>
              <p:nvPr/>
            </p:nvPicPr>
            <p:blipFill>
              <a:blip r:embed="rId3"/>
              <a:stretch>
                <a:fillRect/>
              </a:stretch>
            </p:blipFill>
            <p:spPr>
              <a:xfrm>
                <a:off x="3388297" y="1662150"/>
                <a:ext cx="6059311" cy="3257550"/>
              </a:xfrm>
              <a:prstGeom prst="rect">
                <a:avLst/>
              </a:prstGeom>
            </p:spPr>
          </p:pic>
          <p:sp>
            <p:nvSpPr>
              <p:cNvPr id="52" name="Rounded Rectangle 51">
                <a:extLst>
                  <a:ext uri="{FF2B5EF4-FFF2-40B4-BE49-F238E27FC236}">
                    <a16:creationId xmlns:a16="http://schemas.microsoft.com/office/drawing/2014/main" id="{C088875C-4415-5E45-E9F2-42049F0DD3FE}"/>
                  </a:ext>
                </a:extLst>
              </p:cNvPr>
              <p:cNvSpPr/>
              <p:nvPr/>
            </p:nvSpPr>
            <p:spPr>
              <a:xfrm>
                <a:off x="3388297" y="1659459"/>
                <a:ext cx="3126803" cy="223801"/>
              </a:xfrm>
              <a:prstGeom prst="roundRect">
                <a:avLst/>
              </a:prstGeom>
              <a:solidFill>
                <a:srgbClr val="166623"/>
              </a:solidFill>
              <a:ln>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59" name="TextBox 58">
              <a:extLst>
                <a:ext uri="{FF2B5EF4-FFF2-40B4-BE49-F238E27FC236}">
                  <a16:creationId xmlns:a16="http://schemas.microsoft.com/office/drawing/2014/main" id="{DCABB1C5-1ED4-5E4A-420D-E0DEE5C59B1C}"/>
                </a:ext>
              </a:extLst>
            </p:cNvPr>
            <p:cNvSpPr txBox="1"/>
            <p:nvPr/>
          </p:nvSpPr>
          <p:spPr>
            <a:xfrm>
              <a:off x="6960393" y="2243947"/>
              <a:ext cx="1271588" cy="584775"/>
            </a:xfrm>
            <a:prstGeom prst="rect">
              <a:avLst/>
            </a:prstGeom>
            <a:noFill/>
            <a:ln w="28575">
              <a:solidFill>
                <a:schemeClr val="bg1"/>
              </a:solidFill>
            </a:ln>
          </p:spPr>
          <p:txBody>
            <a:bodyPr wrap="square" rtlCol="0">
              <a:spAutoFit/>
            </a:bodyPr>
            <a:lstStyle/>
            <a:p>
              <a:pPr algn="ctr"/>
              <a:r>
                <a:rPr lang="en-BE" sz="3200" dirty="0">
                  <a:solidFill>
                    <a:schemeClr val="bg1"/>
                  </a:solidFill>
                </a:rPr>
                <a:t>diffing</a:t>
              </a:r>
            </a:p>
          </p:txBody>
        </p:sp>
      </p:grpSp>
      <p:pic>
        <p:nvPicPr>
          <p:cNvPr id="4" name="Picture 3" descr="A screenshot of a computer&#10;&#10;Description automatically generated">
            <a:extLst>
              <a:ext uri="{FF2B5EF4-FFF2-40B4-BE49-F238E27FC236}">
                <a16:creationId xmlns:a16="http://schemas.microsoft.com/office/drawing/2014/main" id="{6245A439-0277-0CC2-D83F-6A2DEEBA6FB2}"/>
              </a:ext>
            </a:extLst>
          </p:cNvPr>
          <p:cNvPicPr>
            <a:picLocks noChangeAspect="1"/>
          </p:cNvPicPr>
          <p:nvPr/>
        </p:nvPicPr>
        <p:blipFill>
          <a:blip r:embed="rId4"/>
          <a:stretch>
            <a:fillRect/>
          </a:stretch>
        </p:blipFill>
        <p:spPr>
          <a:xfrm>
            <a:off x="4608458" y="629529"/>
            <a:ext cx="4089400" cy="1892300"/>
          </a:xfrm>
          <a:prstGeom prst="rect">
            <a:avLst/>
          </a:prstGeom>
        </p:spPr>
      </p:pic>
    </p:spTree>
    <p:extLst>
      <p:ext uri="{BB962C8B-B14F-4D97-AF65-F5344CB8AC3E}">
        <p14:creationId xmlns:p14="http://schemas.microsoft.com/office/powerpoint/2010/main" val="147197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dissolv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27"/>
                                        </p:tgtEl>
                                        <p:attrNameLst>
                                          <p:attrName>style.visibility</p:attrName>
                                        </p:attrNameLst>
                                      </p:cBhvr>
                                      <p:to>
                                        <p:strVal val="visible"/>
                                      </p:to>
                                    </p:set>
                                    <p:animEffect transition="in" filter="dissolve">
                                      <p:cBhvr>
                                        <p:cTn id="20"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4231928"/>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b="0" i="0" dirty="0">
                <a:solidFill>
                  <a:srgbClr val="1F1F1F"/>
                </a:solidFill>
                <a:effectLst/>
                <a:latin typeface="Arial" panose="020B0604020202020204" pitchFamily="34" charset="0"/>
                <a:cs typeface="Arial" panose="020B0604020202020204" pitchFamily="34" charset="0"/>
              </a:rPr>
              <a:t>Git is now one of the most popular version control systems out there and is used in millions of projects.</a:t>
            </a:r>
            <a:endParaRPr lang="en-GB" sz="2400" dirty="0">
              <a:solidFill>
                <a:srgbClr val="1F1F1F"/>
              </a:solidFill>
              <a:latin typeface="Arial" panose="020B0604020202020204" pitchFamily="34" charset="0"/>
              <a:cs typeface="Arial" panose="020B0604020202020204" pitchFamily="34" charset="0"/>
            </a:endParaRP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
        <p:nvSpPr>
          <p:cNvPr id="6" name="Left Arrow 5">
            <a:extLst>
              <a:ext uri="{FF2B5EF4-FFF2-40B4-BE49-F238E27FC236}">
                <a16:creationId xmlns:a16="http://schemas.microsoft.com/office/drawing/2014/main" id="{F4D2B60F-5BAB-0053-4DA0-2E41D9AF51E6}"/>
              </a:ext>
            </a:extLst>
          </p:cNvPr>
          <p:cNvSpPr/>
          <p:nvPr/>
        </p:nvSpPr>
        <p:spPr>
          <a:xfrm>
            <a:off x="5632324" y="2145207"/>
            <a:ext cx="242694" cy="138113"/>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19C034C-3DD7-A9AB-40AB-58A15A25C3FA}"/>
              </a:ext>
            </a:extLst>
          </p:cNvPr>
          <p:cNvGrpSpPr/>
          <p:nvPr/>
        </p:nvGrpSpPr>
        <p:grpSpPr>
          <a:xfrm>
            <a:off x="9378099" y="4140454"/>
            <a:ext cx="1081237" cy="703127"/>
            <a:chOff x="9378099" y="4140454"/>
            <a:chExt cx="1081237" cy="703127"/>
          </a:xfrm>
        </p:grpSpPr>
        <p:pic>
          <p:nvPicPr>
            <p:cNvPr id="1026" name="Picture 2" descr="The floppy disk Save icon: Visual language of an era long-gone | by Scott  Oliveri | UX Collective">
              <a:extLst>
                <a:ext uri="{FF2B5EF4-FFF2-40B4-BE49-F238E27FC236}">
                  <a16:creationId xmlns:a16="http://schemas.microsoft.com/office/drawing/2014/main" id="{DC5EA7DA-5742-C583-67AB-A9C5BEEBEB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534" t="20574" r="4982" b="16720"/>
            <a:stretch/>
          </p:blipFill>
          <p:spPr bwMode="auto">
            <a:xfrm>
              <a:off x="9644959" y="4140454"/>
              <a:ext cx="455548" cy="4119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ED65CE-4427-6361-D924-364A4B159264}"/>
                </a:ext>
              </a:extLst>
            </p:cNvPr>
            <p:cNvSpPr txBox="1"/>
            <p:nvPr/>
          </p:nvSpPr>
          <p:spPr>
            <a:xfrm>
              <a:off x="9378099" y="4474249"/>
              <a:ext cx="1081237" cy="369332"/>
            </a:xfrm>
            <a:prstGeom prst="rect">
              <a:avLst/>
            </a:prstGeom>
            <a:noFill/>
          </p:spPr>
          <p:txBody>
            <a:bodyPr wrap="square" rtlCol="0">
              <a:spAutoFit/>
            </a:bodyPr>
            <a:lstStyle/>
            <a:p>
              <a:r>
                <a:rPr lang="en-US" dirty="0"/>
                <a:t>changes</a:t>
              </a:r>
            </a:p>
          </p:txBody>
        </p:sp>
      </p:gr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51456</TotalTime>
  <Words>7362</Words>
  <Application>Microsoft Macintosh PowerPoint</Application>
  <PresentationFormat>Widescreen</PresentationFormat>
  <Paragraphs>780</Paragraphs>
  <Slides>59</Slides>
  <Notes>55</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Arial</vt:lpstr>
      <vt:lpstr>Calibri</vt:lpstr>
      <vt:lpstr>Calibri Light</vt:lpstr>
      <vt:lpstr>Google Sans</vt:lpstr>
      <vt:lpstr>Menlo</vt:lpstr>
      <vt:lpstr>OpenSans</vt:lpstr>
      <vt:lpstr>Source Sans Pro</vt:lpstr>
      <vt:lpstr>Times New Roman</vt:lpstr>
      <vt:lpstr>Wingdings</vt:lpstr>
      <vt:lpstr>Office Theme</vt:lpstr>
      <vt:lpstr>Git and GitHub</vt:lpstr>
      <vt:lpstr>Anouncements</vt:lpstr>
      <vt:lpstr>Senior Design Competion</vt:lpstr>
      <vt:lpstr>Git and GitHub</vt:lpstr>
      <vt:lpstr>Git &amp; GitHub - version Control</vt:lpstr>
      <vt:lpstr>Diffing</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Intro to GitHub</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Announcements</vt:lpstr>
      <vt:lpstr>Merging PRs – Branch Protection Rules</vt:lpstr>
      <vt:lpstr>Integrating PRs</vt:lpstr>
      <vt:lpstr>More Information on Code Reviews</vt:lpstr>
      <vt:lpstr>Managing Team Projects</vt:lpstr>
      <vt:lpstr>Tracking Issues</vt:lpstr>
      <vt:lpstr>Issue Template</vt:lpstr>
      <vt:lpstr>Issue Triage</vt:lpstr>
      <vt:lpstr>Issue Tracker - GitHub</vt:lpstr>
      <vt:lpstr>Tracking Issues - GitHub</vt:lpstr>
      <vt:lpstr>Managing Projects Additional Tools</vt:lpstr>
      <vt:lpstr>Project – Pull requests and reviews requirements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209</cp:revision>
  <dcterms:created xsi:type="dcterms:W3CDTF">2022-12-01T21:47:15Z</dcterms:created>
  <dcterms:modified xsi:type="dcterms:W3CDTF">2024-08-28T19:05:36Z</dcterms:modified>
</cp:coreProperties>
</file>